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Fira Sans Extra Condensed Medium"/>
      <p:regular r:id="rId23"/>
      <p:bold r:id="rId24"/>
      <p:italic r:id="rId25"/>
      <p:boldItalic r:id="rId26"/>
    </p:embeddedFont>
    <p:embeddedFont>
      <p:font typeface="Roboto Condensed"/>
      <p:regular r:id="rId27"/>
      <p:bold r:id="rId28"/>
      <p:italic r:id="rId29"/>
      <p:boldItalic r:id="rId30"/>
    </p:embeddedFont>
    <p:embeddedFont>
      <p:font typeface="Roboto Condensed Light"/>
      <p:regular r:id="rId31"/>
      <p:bold r:id="rId32"/>
      <p:italic r:id="rId33"/>
      <p:boldItalic r:id="rId34"/>
    </p:embeddedFont>
    <p:embeddedFont>
      <p:font typeface="Exo 2"/>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RobotoCondensed-bold.fntdata"/><Relationship Id="rId27" Type="http://schemas.openxmlformats.org/officeDocument/2006/relationships/font" Target="fonts/RobotoCondense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Condense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CondensedLight-regular.fntdata"/><Relationship Id="rId30" Type="http://schemas.openxmlformats.org/officeDocument/2006/relationships/font" Target="fonts/RobotoCondensed-boldItalic.fntdata"/><Relationship Id="rId11" Type="http://schemas.openxmlformats.org/officeDocument/2006/relationships/slide" Target="slides/slide6.xml"/><Relationship Id="rId33" Type="http://schemas.openxmlformats.org/officeDocument/2006/relationships/font" Target="fonts/RobotoCondensedLight-italic.fntdata"/><Relationship Id="rId10" Type="http://schemas.openxmlformats.org/officeDocument/2006/relationships/slide" Target="slides/slide5.xml"/><Relationship Id="rId32" Type="http://schemas.openxmlformats.org/officeDocument/2006/relationships/font" Target="fonts/RobotoCondensedLight-bold.fntdata"/><Relationship Id="rId13" Type="http://schemas.openxmlformats.org/officeDocument/2006/relationships/slide" Target="slides/slide8.xml"/><Relationship Id="rId35" Type="http://schemas.openxmlformats.org/officeDocument/2006/relationships/font" Target="fonts/Exo2-regular.fntdata"/><Relationship Id="rId12" Type="http://schemas.openxmlformats.org/officeDocument/2006/relationships/slide" Target="slides/slide7.xml"/><Relationship Id="rId34" Type="http://schemas.openxmlformats.org/officeDocument/2006/relationships/font" Target="fonts/RobotoCondensedLight-boldItalic.fntdata"/><Relationship Id="rId15" Type="http://schemas.openxmlformats.org/officeDocument/2006/relationships/slide" Target="slides/slide10.xml"/><Relationship Id="rId37" Type="http://schemas.openxmlformats.org/officeDocument/2006/relationships/font" Target="fonts/Exo2-italic.fntdata"/><Relationship Id="rId14" Type="http://schemas.openxmlformats.org/officeDocument/2006/relationships/slide" Target="slides/slide9.xml"/><Relationship Id="rId36" Type="http://schemas.openxmlformats.org/officeDocument/2006/relationships/font" Target="fonts/Exo2-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Exo2-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Daeyong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398c8066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398c8066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Daeyong</a:t>
            </a:r>
            <a:endParaRPr/>
          </a:p>
          <a:p>
            <a:pPr indent="0" lvl="0" marL="0" rtl="0" algn="l">
              <a:spcBef>
                <a:spcPts val="0"/>
              </a:spcBef>
              <a:spcAft>
                <a:spcPts val="0"/>
              </a:spcAft>
              <a:buNone/>
            </a:pPr>
            <a:r>
              <a:rPr lang="en"/>
              <a:t>Mention: </a:t>
            </a:r>
            <a:endParaRPr/>
          </a:p>
          <a:p>
            <a:pPr indent="-298450" lvl="0" marL="457200" rtl="0" algn="l">
              <a:spcBef>
                <a:spcPts val="0"/>
              </a:spcBef>
              <a:spcAft>
                <a:spcPts val="0"/>
              </a:spcAft>
              <a:buSzPts val="1100"/>
              <a:buAutoNum type="arabicPeriod"/>
            </a:pPr>
            <a:r>
              <a:rPr lang="en"/>
              <a:t>The pretrained model that we decided to work </a:t>
            </a:r>
            <a:r>
              <a:rPr lang="en"/>
              <a:t>with accepted only grayscale matrices, so we had to design our own function that took any image, whether it be RGB or grayscale, and spit out an original copy for the resulting image (which we will see later) and a grayscale image for the model. We also wanted to be able to change the size of the image, so we calculated a scale factor based on the target image area and applied it to each dimension to result in the appropriate image size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398c8066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a398c8066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Daeyong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a398c8066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a398c8066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Daeyong + Silas</a:t>
            </a:r>
            <a:endParaRPr/>
          </a:p>
          <a:p>
            <a:pPr indent="0" lvl="0" marL="0" rtl="0" algn="l">
              <a:spcBef>
                <a:spcPts val="0"/>
              </a:spcBef>
              <a:spcAft>
                <a:spcPts val="0"/>
              </a:spcAft>
              <a:buNone/>
            </a:pPr>
            <a:r>
              <a:rPr lang="en"/>
              <a:t>Mention:</a:t>
            </a:r>
            <a:endParaRPr/>
          </a:p>
          <a:p>
            <a:pPr indent="-298450" lvl="0" marL="457200" rtl="0" algn="l">
              <a:spcBef>
                <a:spcPts val="0"/>
              </a:spcBef>
              <a:spcAft>
                <a:spcPts val="0"/>
              </a:spcAft>
              <a:buSzPts val="1100"/>
              <a:buAutoNum type="arabicPeriod"/>
            </a:pPr>
            <a:r>
              <a:rPr lang="en"/>
              <a:t>Pretrained model is from a Geeks for Geeks article, source in QR code</a:t>
            </a:r>
            <a:endParaRPr/>
          </a:p>
          <a:p>
            <a:pPr indent="-298450" lvl="0" marL="457200" rtl="0" algn="l">
              <a:spcBef>
                <a:spcPts val="0"/>
              </a:spcBef>
              <a:spcAft>
                <a:spcPts val="0"/>
              </a:spcAft>
              <a:buSzPts val="1100"/>
              <a:buAutoNum type="arabicPeriod"/>
            </a:pPr>
            <a:r>
              <a:rPr lang="en"/>
              <a:t>Describe method that we used to identify faces and predict ages</a:t>
            </a:r>
            <a:endParaRPr/>
          </a:p>
          <a:p>
            <a:pPr indent="-298450" lvl="1" marL="914400" rtl="0" algn="l">
              <a:spcBef>
                <a:spcPts val="0"/>
              </a:spcBef>
              <a:spcAft>
                <a:spcPts val="0"/>
              </a:spcAft>
              <a:buSzPts val="1100"/>
              <a:buAutoNum type="alphaLcPeriod"/>
            </a:pPr>
            <a:r>
              <a:rPr lang="en"/>
              <a:t>First we used our resize_and_grey_image function</a:t>
            </a:r>
            <a:endParaRPr/>
          </a:p>
          <a:p>
            <a:pPr indent="-298450" lvl="1" marL="914400" rtl="0" algn="l">
              <a:spcBef>
                <a:spcPts val="0"/>
              </a:spcBef>
              <a:spcAft>
                <a:spcPts val="0"/>
              </a:spcAft>
              <a:buSzPts val="1100"/>
              <a:buAutoNum type="alphaLcPeriod"/>
            </a:pPr>
            <a:r>
              <a:rPr lang="en"/>
              <a:t>Imported the pretrained model through Google Drive and initialized some variables we’ll use later for labeling</a:t>
            </a:r>
            <a:endParaRPr/>
          </a:p>
          <a:p>
            <a:pPr indent="-298450" lvl="1" marL="914400" rtl="0" algn="l">
              <a:spcBef>
                <a:spcPts val="0"/>
              </a:spcBef>
              <a:spcAft>
                <a:spcPts val="0"/>
              </a:spcAft>
              <a:buSzPts val="1100"/>
              <a:buAutoNum type="alphaLcPeriod"/>
            </a:pPr>
            <a:r>
              <a:rPr lang="en"/>
              <a:t>Then we use the model to detect any faces, and if no faces are detected, we’ll just put that over the image. If there are faces that are detected, then for each face detected, </a:t>
            </a:r>
            <a:r>
              <a:rPr lang="en"/>
              <a:t>the function draws a box around the face.</a:t>
            </a:r>
            <a:endParaRPr/>
          </a:p>
          <a:p>
            <a:pPr indent="-298450" lvl="1" marL="914400" rtl="0" algn="l">
              <a:spcBef>
                <a:spcPts val="0"/>
              </a:spcBef>
              <a:spcAft>
                <a:spcPts val="0"/>
              </a:spcAft>
              <a:buSzPts val="1100"/>
              <a:buAutoNum type="alphaLcPeriod"/>
            </a:pPr>
            <a:r>
              <a:rPr lang="en"/>
              <a:t>The function then uses each box to predict the age and gender of the face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398c80667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a398c8066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298450" lvl="0" marL="457200" rtl="0" algn="l">
              <a:spcBef>
                <a:spcPts val="0"/>
              </a:spcBef>
              <a:spcAft>
                <a:spcPts val="0"/>
              </a:spcAft>
              <a:buSzPts val="1100"/>
              <a:buAutoNum type="arabicPeriod"/>
            </a:pPr>
            <a:r>
              <a:rPr lang="en"/>
              <a:t>Began by labelling each datapoint with its actual ethnicity and separating the data into training and testing data sets.</a:t>
            </a:r>
            <a:endParaRPr/>
          </a:p>
          <a:p>
            <a:pPr indent="-298450" lvl="0" marL="457200" rtl="0" algn="l">
              <a:spcBef>
                <a:spcPts val="0"/>
              </a:spcBef>
              <a:spcAft>
                <a:spcPts val="0"/>
              </a:spcAft>
              <a:buSzPts val="1100"/>
              <a:buAutoNum type="arabicPeriod"/>
            </a:pPr>
            <a:r>
              <a:rPr lang="en"/>
              <a:t>Then, began to construct the model using the tflearn tensorflow library. The geeks for geeks tutorial was especially helpful here in knowing which parameters.</a:t>
            </a:r>
            <a:endParaRPr/>
          </a:p>
          <a:p>
            <a:pPr indent="-298450" lvl="0" marL="457200" rtl="0" algn="l">
              <a:spcBef>
                <a:spcPts val="0"/>
              </a:spcBef>
              <a:spcAft>
                <a:spcPts val="0"/>
              </a:spcAft>
              <a:buSzPts val="1100"/>
              <a:buAutoNum type="arabicPeriod"/>
            </a:pPr>
            <a:r>
              <a:rPr lang="en"/>
              <a:t>Split the training and testing </a:t>
            </a:r>
            <a:r>
              <a:rPr lang="en"/>
              <a:t>data </a:t>
            </a:r>
            <a:r>
              <a:rPr lang="en"/>
              <a:t>sets into their image array values (X-axis) and ethnicity values (Y-axis). Then fit the data to the model and saved it to an external file.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a398c80667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a398c80667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298450" lvl="0" marL="457200" rtl="0" algn="l">
              <a:spcBef>
                <a:spcPts val="0"/>
              </a:spcBef>
              <a:spcAft>
                <a:spcPts val="0"/>
              </a:spcAft>
              <a:buSzPts val="1100"/>
              <a:buAutoNum type="arabicPeriod"/>
            </a:pPr>
            <a:r>
              <a:rPr lang="en"/>
              <a:t>The</a:t>
            </a:r>
            <a:r>
              <a:rPr lang="en"/>
              <a:t> model prediction is returned as an array of percentages, representing the likelihood of each ethnicity with the maximum percentage corresponding to the model’s </a:t>
            </a:r>
            <a:r>
              <a:rPr lang="en"/>
              <a:t>prediction for their ethnicity.</a:t>
            </a:r>
            <a:endParaRPr/>
          </a:p>
          <a:p>
            <a:pPr indent="-298450" lvl="0" marL="457200" rtl="0" algn="l">
              <a:spcBef>
                <a:spcPts val="0"/>
              </a:spcBef>
              <a:spcAft>
                <a:spcPts val="0"/>
              </a:spcAft>
              <a:buSzPts val="1100"/>
              <a:buAutoNum type="arabicPeriod"/>
            </a:pPr>
            <a:r>
              <a:rPr lang="en"/>
              <a:t>Here, you can see that our model has correctly predicted that the person in this image is asian.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a398c8066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a398c8066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a398c8066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a398c8066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Daeyong + Silas just talk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a398c8066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a398c8066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a:t>Mention:</a:t>
            </a:r>
            <a:endParaRPr/>
          </a:p>
          <a:p>
            <a:pPr indent="-298450" lvl="0" marL="457200" rtl="0" algn="l">
              <a:spcBef>
                <a:spcPts val="0"/>
              </a:spcBef>
              <a:spcAft>
                <a:spcPts val="0"/>
              </a:spcAft>
              <a:buSzPts val="1100"/>
              <a:buAutoNum type="arabicPeriod"/>
            </a:pPr>
            <a:r>
              <a:rPr lang="en"/>
              <a:t>Accuracy</a:t>
            </a:r>
            <a:r>
              <a:rPr lang="en"/>
              <a:t> of Age Detection</a:t>
            </a:r>
            <a:endParaRPr/>
          </a:p>
          <a:p>
            <a:pPr indent="-298450" lvl="0" marL="457200" rtl="0" algn="l">
              <a:spcBef>
                <a:spcPts val="0"/>
              </a:spcBef>
              <a:spcAft>
                <a:spcPts val="0"/>
              </a:spcAft>
              <a:buSzPts val="1100"/>
              <a:buAutoNum type="arabicPeriod"/>
            </a:pPr>
            <a:r>
              <a:rPr lang="en"/>
              <a:t>Accuracy of Gender Detection</a:t>
            </a:r>
            <a:endParaRPr/>
          </a:p>
          <a:p>
            <a:pPr indent="-298450" lvl="0" marL="457200" rtl="0" algn="l">
              <a:spcBef>
                <a:spcPts val="0"/>
              </a:spcBef>
              <a:spcAft>
                <a:spcPts val="0"/>
              </a:spcAft>
              <a:buSzPts val="1100"/>
              <a:buAutoNum type="arabicPeriod"/>
            </a:pPr>
            <a:r>
              <a:rPr lang="en"/>
              <a:t>Moving Forward comments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a398c8066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a398c8066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298450" lvl="0" marL="457200" rtl="0" algn="l">
              <a:spcBef>
                <a:spcPts val="0"/>
              </a:spcBef>
              <a:spcAft>
                <a:spcPts val="0"/>
              </a:spcAft>
              <a:buSzPts val="1100"/>
              <a:buChar char="-"/>
            </a:pPr>
            <a:r>
              <a:rPr lang="en"/>
              <a:t>A dataset containing 23705 face images and data on their age, gender, and ethnicity</a:t>
            </a:r>
            <a:endParaRPr/>
          </a:p>
          <a:p>
            <a:pPr indent="-298450" lvl="0" marL="457200" rtl="0" algn="l">
              <a:spcBef>
                <a:spcPts val="0"/>
              </a:spcBef>
              <a:spcAft>
                <a:spcPts val="0"/>
              </a:spcAft>
              <a:buSzPts val="1100"/>
              <a:buChar char="-"/>
            </a:pPr>
            <a:r>
              <a:rPr lang="en"/>
              <a:t>Some of the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a398c8066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a398c8066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Silas</a:t>
            </a:r>
            <a:endParaRPr/>
          </a:p>
          <a:p>
            <a:pPr indent="0" lvl="0" marL="0" rtl="0" algn="l">
              <a:spcBef>
                <a:spcPts val="0"/>
              </a:spcBef>
              <a:spcAft>
                <a:spcPts val="0"/>
              </a:spcAft>
              <a:buNone/>
            </a:pPr>
            <a:r>
              <a:rPr lang="en"/>
              <a:t>Mention</a:t>
            </a:r>
            <a:endParaRPr/>
          </a:p>
          <a:p>
            <a:pPr indent="-298450" lvl="0" marL="457200" rtl="0" algn="l">
              <a:spcBef>
                <a:spcPts val="0"/>
              </a:spcBef>
              <a:spcAft>
                <a:spcPts val="0"/>
              </a:spcAft>
              <a:buSzPts val="1100"/>
              <a:buAutoNum type="arabicPeriod"/>
            </a:pPr>
            <a:r>
              <a:rPr lang="en"/>
              <a:t>Companies like Apple are using features like Face ID for security</a:t>
            </a:r>
            <a:endParaRPr/>
          </a:p>
          <a:p>
            <a:pPr indent="-298450" lvl="0" marL="457200" rtl="0" algn="l">
              <a:spcBef>
                <a:spcPts val="0"/>
              </a:spcBef>
              <a:spcAft>
                <a:spcPts val="0"/>
              </a:spcAft>
              <a:buSzPts val="1100"/>
              <a:buAutoNum type="arabicPeriod"/>
            </a:pPr>
            <a:r>
              <a:rPr lang="en"/>
              <a:t>High-security facilities like Airports are using facial detection to identify individuals for international travel</a:t>
            </a:r>
            <a:endParaRPr/>
          </a:p>
          <a:p>
            <a:pPr indent="-298450" lvl="0" marL="457200" rtl="0" algn="l">
              <a:spcBef>
                <a:spcPts val="0"/>
              </a:spcBef>
              <a:spcAft>
                <a:spcPts val="0"/>
              </a:spcAft>
              <a:buSzPts val="1100"/>
              <a:buAutoNum type="arabicPeriod"/>
            </a:pPr>
            <a:r>
              <a:rPr lang="en"/>
              <a:t>Countries like China are implementing facial </a:t>
            </a:r>
            <a:r>
              <a:rPr lang="en"/>
              <a:t>recognition</a:t>
            </a:r>
            <a:r>
              <a:rPr lang="en"/>
              <a:t> systems, integrating them into the public</a:t>
            </a:r>
            <a:endParaRPr/>
          </a:p>
          <a:p>
            <a:pPr indent="-298450" lvl="0" marL="457200" rtl="0" algn="l">
              <a:spcBef>
                <a:spcPts val="0"/>
              </a:spcBef>
              <a:spcAft>
                <a:spcPts val="0"/>
              </a:spcAft>
              <a:buSzPts val="1100"/>
              <a:buAutoNum type="arabicPeriod"/>
            </a:pPr>
            <a:r>
              <a:rPr lang="en"/>
              <a:t>Any form of research into the Computer Vision field requires Data Science to be used in conjunction with Images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398c8066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398c8066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Daeyong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a398c8066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a398c8066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Daeyong</a:t>
            </a:r>
            <a:endParaRPr/>
          </a:p>
          <a:p>
            <a:pPr indent="0" lvl="0" marL="0" rtl="0" algn="l">
              <a:spcBef>
                <a:spcPts val="0"/>
              </a:spcBef>
              <a:spcAft>
                <a:spcPts val="0"/>
              </a:spcAft>
              <a:buNone/>
            </a:pPr>
            <a:r>
              <a:rPr lang="en"/>
              <a:t>Mention:</a:t>
            </a:r>
            <a:endParaRPr/>
          </a:p>
          <a:p>
            <a:pPr indent="-298450" lvl="0" marL="457200" rtl="0" algn="l">
              <a:spcBef>
                <a:spcPts val="0"/>
              </a:spcBef>
              <a:spcAft>
                <a:spcPts val="0"/>
              </a:spcAft>
              <a:buSzPts val="1100"/>
              <a:buAutoNum type="arabicPeriod"/>
            </a:pPr>
            <a:r>
              <a:rPr lang="en"/>
              <a:t>Imported various libraries used for exploratory data analysis + future machine learning</a:t>
            </a:r>
            <a:endParaRPr/>
          </a:p>
          <a:p>
            <a:pPr indent="-298450" lvl="0" marL="457200" rtl="0" algn="l">
              <a:spcBef>
                <a:spcPts val="0"/>
              </a:spcBef>
              <a:spcAft>
                <a:spcPts val="0"/>
              </a:spcAft>
              <a:buSzPts val="1100"/>
              <a:buAutoNum type="arabicPeriod"/>
            </a:pPr>
            <a:r>
              <a:rPr lang="en"/>
              <a:t>Had to integrate Google Drive into the Google Collab to test our model using custom images, which we’ll demonstrate later</a:t>
            </a:r>
            <a:endParaRPr/>
          </a:p>
          <a:p>
            <a:pPr indent="-298450" lvl="0" marL="457200" rtl="0" algn="l">
              <a:spcBef>
                <a:spcPts val="0"/>
              </a:spcBef>
              <a:spcAft>
                <a:spcPts val="0"/>
              </a:spcAft>
              <a:buSzPts val="1100"/>
              <a:buAutoNum type="arabicPeriod"/>
            </a:pPr>
            <a:r>
              <a:rPr lang="en"/>
              <a:t>Since the Kaggle dataset didn’t provide real faces, we decided to see what they actually look like by reconstructing it with the code in the second cell.  </a:t>
            </a:r>
            <a:endParaRPr/>
          </a:p>
          <a:p>
            <a:pPr indent="-298450" lvl="0" marL="457200" rtl="0" algn="l">
              <a:spcBef>
                <a:spcPts val="0"/>
              </a:spcBef>
              <a:spcAft>
                <a:spcPts val="0"/>
              </a:spcAft>
              <a:buSzPts val="1100"/>
              <a:buAutoNum type="arabicPeriod"/>
            </a:pPr>
            <a:r>
              <a:rPr lang="en"/>
              <a:t>The third cell is an auxiliary cell to show what the grayscale faces look like, but is not included in the final code delivery</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398c8066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398c8066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a:t>Mention:</a:t>
            </a:r>
            <a:endParaRPr/>
          </a:p>
          <a:p>
            <a:pPr indent="-298450" lvl="0" marL="457200" rtl="0" algn="l">
              <a:spcBef>
                <a:spcPts val="0"/>
              </a:spcBef>
              <a:spcAft>
                <a:spcPts val="0"/>
              </a:spcAft>
              <a:buSzPts val="1100"/>
              <a:buAutoNum type="arabicPeriod"/>
            </a:pPr>
            <a:r>
              <a:rPr lang="en"/>
              <a:t>We wanted to analyze our core feature variables, so we decided to first drop the “image name” column since it’s useless, and pixels. Although pixels is necessary later on in order to apply the actual machine </a:t>
            </a:r>
            <a:r>
              <a:rPr lang="en"/>
              <a:t>learning</a:t>
            </a:r>
            <a:r>
              <a:rPr lang="en"/>
              <a:t> model, we don’t need it right now since we’re only looking at age, gender, and ethnicity</a:t>
            </a:r>
            <a:endParaRPr/>
          </a:p>
          <a:p>
            <a:pPr indent="-298450" lvl="0" marL="457200" rtl="0" algn="l">
              <a:spcBef>
                <a:spcPts val="0"/>
              </a:spcBef>
              <a:spcAft>
                <a:spcPts val="0"/>
              </a:spcAft>
              <a:buSzPts val="1100"/>
              <a:buAutoNum type="arabicPeriod"/>
            </a:pPr>
            <a:r>
              <a:rPr lang="en"/>
              <a:t>We first plot a histogram representing the </a:t>
            </a:r>
            <a:r>
              <a:rPr lang="en"/>
              <a:t>frequency</a:t>
            </a:r>
            <a:r>
              <a:rPr lang="en"/>
              <a:t> of ages using Seaborn. Dataset is generally bimodal with modes around 0 and mid 20s.</a:t>
            </a:r>
            <a:endParaRPr/>
          </a:p>
          <a:p>
            <a:pPr indent="-298450" lvl="0" marL="457200" rtl="0" algn="l">
              <a:spcBef>
                <a:spcPts val="0"/>
              </a:spcBef>
              <a:spcAft>
                <a:spcPts val="0"/>
              </a:spcAft>
              <a:buSzPts val="1100"/>
              <a:buAutoNum type="arabicPeriod"/>
            </a:pPr>
            <a:r>
              <a:rPr lang="en"/>
              <a:t>We then first a pie chart to depict the distribution of genders, and we can notice that there are about as many males as females, although there is a slightly higher male percentage.</a:t>
            </a:r>
            <a:endParaRPr/>
          </a:p>
          <a:p>
            <a:pPr indent="-298450" lvl="0" marL="457200" rtl="0" algn="l">
              <a:spcBef>
                <a:spcPts val="0"/>
              </a:spcBef>
              <a:spcAft>
                <a:spcPts val="0"/>
              </a:spcAft>
              <a:buSzPts val="1100"/>
              <a:buAutoNum type="arabicPeriod"/>
            </a:pPr>
            <a:r>
              <a:rPr lang="en"/>
              <a:t>We finally create a pie chart to illustrate the distribution of </a:t>
            </a:r>
            <a:r>
              <a:rPr lang="en"/>
              <a:t>ethnicities</a:t>
            </a:r>
            <a:r>
              <a:rPr lang="en"/>
              <a:t>, where we can see that a great majority of the pictures of white individuals, followed by black, indian, asian, then hispanic.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a398c8066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a398c8066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Silas</a:t>
            </a:r>
            <a:endParaRPr/>
          </a:p>
          <a:p>
            <a:pPr indent="0" lvl="0" marL="0" rtl="0" algn="l">
              <a:spcBef>
                <a:spcPts val="0"/>
              </a:spcBef>
              <a:spcAft>
                <a:spcPts val="0"/>
              </a:spcAft>
              <a:buNone/>
            </a:pPr>
            <a:r>
              <a:rPr lang="en"/>
              <a:t>Mention:</a:t>
            </a:r>
            <a:endParaRPr/>
          </a:p>
          <a:p>
            <a:pPr indent="-298450" lvl="0" marL="457200" rtl="0" algn="l">
              <a:spcBef>
                <a:spcPts val="0"/>
              </a:spcBef>
              <a:spcAft>
                <a:spcPts val="0"/>
              </a:spcAft>
              <a:buSzPts val="1100"/>
              <a:buAutoNum type="arabicPeriod"/>
            </a:pPr>
            <a:r>
              <a:rPr lang="en"/>
              <a:t>We then moved on to compare feature variables </a:t>
            </a:r>
            <a:r>
              <a:rPr lang="en"/>
              <a:t>with each other, just to ensure that the dataset is fair. For example, it would be pretty unfair if all pictures of individuals age 1 - 40 were female and 41+ male.</a:t>
            </a:r>
            <a:endParaRPr/>
          </a:p>
          <a:p>
            <a:pPr indent="-298450" lvl="0" marL="457200" rtl="0" algn="l">
              <a:spcBef>
                <a:spcPts val="0"/>
              </a:spcBef>
              <a:spcAft>
                <a:spcPts val="0"/>
              </a:spcAft>
              <a:buSzPts val="1100"/>
              <a:buAutoNum type="arabicPeriod"/>
            </a:pPr>
            <a:r>
              <a:rPr lang="en"/>
              <a:t>We first compared the feature variables gender and race with bar charts. Distributions seem pretty even</a:t>
            </a:r>
            <a:endParaRPr/>
          </a:p>
          <a:p>
            <a:pPr indent="-298450" lvl="0" marL="457200" rtl="0" algn="l">
              <a:spcBef>
                <a:spcPts val="0"/>
              </a:spcBef>
              <a:spcAft>
                <a:spcPts val="0"/>
              </a:spcAft>
              <a:buSzPts val="1100"/>
              <a:buAutoNum type="arabicPeriod"/>
            </a:pPr>
            <a:r>
              <a:rPr lang="en"/>
              <a:t>We then compared the feature variables gender and ethnicity with more bar charts. They all seem pretty even as well.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398c8066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398c8066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Daeyong</a:t>
            </a:r>
            <a:endParaRPr/>
          </a:p>
          <a:p>
            <a:pPr indent="0" lvl="0" marL="0" rtl="0" algn="l">
              <a:spcBef>
                <a:spcPts val="0"/>
              </a:spcBef>
              <a:spcAft>
                <a:spcPts val="0"/>
              </a:spcAft>
              <a:buNone/>
            </a:pPr>
            <a:r>
              <a:rPr lang="en"/>
              <a:t>Mention:</a:t>
            </a:r>
            <a:endParaRPr/>
          </a:p>
          <a:p>
            <a:pPr indent="-298450" lvl="0" marL="457200" rtl="0" algn="l">
              <a:spcBef>
                <a:spcPts val="0"/>
              </a:spcBef>
              <a:spcAft>
                <a:spcPts val="0"/>
              </a:spcAft>
              <a:buSzPts val="1100"/>
              <a:buAutoNum type="arabicPeriod"/>
            </a:pPr>
            <a:r>
              <a:rPr lang="en"/>
              <a:t>We then compared the feature variables age and gender using overlapped histograms. They also seemed fairly even, although it’s important to note that there were more females in the first mode of age 0, but then more females towards ages 40+</a:t>
            </a:r>
            <a:endParaRPr/>
          </a:p>
          <a:p>
            <a:pPr indent="-298450" lvl="0" marL="457200" rtl="0" algn="l">
              <a:spcBef>
                <a:spcPts val="0"/>
              </a:spcBef>
              <a:spcAft>
                <a:spcPts val="0"/>
              </a:spcAft>
              <a:buSzPts val="1100"/>
              <a:buAutoNum type="arabicPeriod"/>
            </a:pPr>
            <a:r>
              <a:rPr lang="en"/>
              <a:t>We finally compared the feature variables ages and ethnicities. These distributions were the most skewed. The distribution for white individuals was relatively uniform and unimodal, the distribution for black individuals was clearly unimodal and not uniform, whereas the distributions for all other races were clearly bimodal and not uniform.</a:t>
            </a:r>
            <a:endParaRPr/>
          </a:p>
          <a:p>
            <a:pPr indent="-298450" lvl="0" marL="457200" rtl="0" algn="l">
              <a:spcBef>
                <a:spcPts val="0"/>
              </a:spcBef>
              <a:spcAft>
                <a:spcPts val="0"/>
              </a:spcAft>
              <a:buSzPts val="1100"/>
              <a:buAutoNum type="arabicPeriod"/>
            </a:pPr>
            <a:r>
              <a:rPr lang="en"/>
              <a:t>Overall, we can conclude that although this dataset is not perfect, it’s </a:t>
            </a:r>
            <a:r>
              <a:rPr lang="en"/>
              <a:t>appropriate</a:t>
            </a:r>
            <a:r>
              <a:rPr lang="en"/>
              <a:t> in terms of distributions and diversity.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a398c8066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a398c8066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Daeyong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39" name="Shape 139"/>
        <p:cNvGrpSpPr/>
        <p:nvPr/>
      </p:nvGrpSpPr>
      <p:grpSpPr>
        <a:xfrm>
          <a:off x="0" y="0"/>
          <a:ext cx="0" cy="0"/>
          <a:chOff x="0" y="0"/>
          <a:chExt cx="0" cy="0"/>
        </a:xfrm>
      </p:grpSpPr>
      <p:sp>
        <p:nvSpPr>
          <p:cNvPr id="140" name="Google Shape;140;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1" name="Google Shape;141;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2" name="Google Shape;14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48.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SAAAD DSGT Project Presentation</a:t>
            </a:r>
            <a:endParaRPr/>
          </a:p>
        </p:txBody>
      </p:sp>
      <p:sp>
        <p:nvSpPr>
          <p:cNvPr id="148" name="Google Shape;148;p30"/>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Silas Ropp, Andrew DiBiasio, Daeyong Kwon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Resizing and Grayscaling Images</a:t>
            </a:r>
            <a:endParaRPr/>
          </a:p>
        </p:txBody>
      </p:sp>
      <p:pic>
        <p:nvPicPr>
          <p:cNvPr id="213" name="Google Shape;213;p39"/>
          <p:cNvPicPr preferRelativeResize="0"/>
          <p:nvPr/>
        </p:nvPicPr>
        <p:blipFill>
          <a:blip r:embed="rId3">
            <a:alphaModFix/>
          </a:blip>
          <a:stretch>
            <a:fillRect/>
          </a:stretch>
        </p:blipFill>
        <p:spPr>
          <a:xfrm>
            <a:off x="152400" y="1299050"/>
            <a:ext cx="8839204" cy="1432918"/>
          </a:xfrm>
          <a:prstGeom prst="rect">
            <a:avLst/>
          </a:prstGeom>
          <a:noFill/>
          <a:ln>
            <a:noFill/>
          </a:ln>
        </p:spPr>
      </p:pic>
      <p:pic>
        <p:nvPicPr>
          <p:cNvPr id="214" name="Google Shape;214;p39"/>
          <p:cNvPicPr preferRelativeResize="0"/>
          <p:nvPr/>
        </p:nvPicPr>
        <p:blipFill>
          <a:blip r:embed="rId4">
            <a:alphaModFix/>
          </a:blip>
          <a:stretch>
            <a:fillRect/>
          </a:stretch>
        </p:blipFill>
        <p:spPr>
          <a:xfrm>
            <a:off x="1902925" y="2843193"/>
            <a:ext cx="2195588" cy="2106732"/>
          </a:xfrm>
          <a:prstGeom prst="rect">
            <a:avLst/>
          </a:prstGeom>
          <a:noFill/>
          <a:ln>
            <a:noFill/>
          </a:ln>
        </p:spPr>
      </p:pic>
      <p:pic>
        <p:nvPicPr>
          <p:cNvPr id="215" name="Google Shape;215;p39"/>
          <p:cNvPicPr preferRelativeResize="0"/>
          <p:nvPr/>
        </p:nvPicPr>
        <p:blipFill>
          <a:blip r:embed="rId5">
            <a:alphaModFix/>
          </a:blip>
          <a:stretch>
            <a:fillRect/>
          </a:stretch>
        </p:blipFill>
        <p:spPr>
          <a:xfrm>
            <a:off x="5610172" y="3064025"/>
            <a:ext cx="1665075" cy="1665075"/>
          </a:xfrm>
          <a:prstGeom prst="rect">
            <a:avLst/>
          </a:prstGeom>
          <a:noFill/>
          <a:ln>
            <a:noFill/>
          </a:ln>
        </p:spPr>
      </p:pic>
      <p:sp>
        <p:nvSpPr>
          <p:cNvPr id="216" name="Google Shape;216;p39"/>
          <p:cNvSpPr/>
          <p:nvPr/>
        </p:nvSpPr>
        <p:spPr>
          <a:xfrm>
            <a:off x="4427850" y="3649350"/>
            <a:ext cx="988500" cy="494400"/>
          </a:xfrm>
          <a:prstGeom prst="rightArrow">
            <a:avLst>
              <a:gd fmla="val 50000" name="adj1"/>
              <a:gd fmla="val 50000" name="adj2"/>
            </a:avLst>
          </a:prstGeom>
          <a:solidFill>
            <a:srgbClr val="42FFB7"/>
          </a:solidFill>
          <a:ln cap="flat" cmpd="sng" w="952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ctrTitle"/>
          </p:nvPr>
        </p:nvSpPr>
        <p:spPr>
          <a:xfrm flipH="1">
            <a:off x="1147500" y="3085150"/>
            <a:ext cx="57414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Applying Models</a:t>
            </a:r>
            <a:endParaRPr/>
          </a:p>
        </p:txBody>
      </p:sp>
      <p:sp>
        <p:nvSpPr>
          <p:cNvPr id="222" name="Google Shape;222;p40"/>
          <p:cNvSpPr txBox="1"/>
          <p:nvPr>
            <p:ph idx="2" type="title"/>
          </p:nvPr>
        </p:nvSpPr>
        <p:spPr>
          <a:xfrm flipH="1">
            <a:off x="1147575" y="2323850"/>
            <a:ext cx="50055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Stage 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1"/>
          <p:cNvSpPr txBox="1"/>
          <p:nvPr>
            <p:ph type="ctrTitle"/>
          </p:nvPr>
        </p:nvSpPr>
        <p:spPr>
          <a:xfrm>
            <a:off x="1791800" y="116625"/>
            <a:ext cx="5214300" cy="64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Predicting Age and Gender</a:t>
            </a:r>
            <a:endParaRPr/>
          </a:p>
        </p:txBody>
      </p:sp>
      <p:pic>
        <p:nvPicPr>
          <p:cNvPr id="228" name="Google Shape;228;p41"/>
          <p:cNvPicPr preferRelativeResize="0"/>
          <p:nvPr/>
        </p:nvPicPr>
        <p:blipFill rotWithShape="1">
          <a:blip r:embed="rId3">
            <a:alphaModFix/>
          </a:blip>
          <a:srcRect b="8745" l="9438" r="9121" t="9448"/>
          <a:stretch/>
        </p:blipFill>
        <p:spPr>
          <a:xfrm>
            <a:off x="6939700" y="191725"/>
            <a:ext cx="1694125" cy="1701625"/>
          </a:xfrm>
          <a:prstGeom prst="rect">
            <a:avLst/>
          </a:prstGeom>
          <a:noFill/>
          <a:ln>
            <a:noFill/>
          </a:ln>
        </p:spPr>
      </p:pic>
      <p:pic>
        <p:nvPicPr>
          <p:cNvPr id="229" name="Google Shape;229;p41"/>
          <p:cNvPicPr preferRelativeResize="0"/>
          <p:nvPr/>
        </p:nvPicPr>
        <p:blipFill>
          <a:blip r:embed="rId4">
            <a:alphaModFix/>
          </a:blip>
          <a:stretch>
            <a:fillRect/>
          </a:stretch>
        </p:blipFill>
        <p:spPr>
          <a:xfrm>
            <a:off x="133150" y="874875"/>
            <a:ext cx="4635202" cy="4202749"/>
          </a:xfrm>
          <a:prstGeom prst="rect">
            <a:avLst/>
          </a:prstGeom>
          <a:noFill/>
          <a:ln>
            <a:noFill/>
          </a:ln>
        </p:spPr>
      </p:pic>
      <p:pic>
        <p:nvPicPr>
          <p:cNvPr id="230" name="Google Shape;230;p41"/>
          <p:cNvPicPr preferRelativeResize="0"/>
          <p:nvPr/>
        </p:nvPicPr>
        <p:blipFill>
          <a:blip r:embed="rId5">
            <a:alphaModFix/>
          </a:blip>
          <a:stretch>
            <a:fillRect/>
          </a:stretch>
        </p:blipFill>
        <p:spPr>
          <a:xfrm>
            <a:off x="5074575" y="2119325"/>
            <a:ext cx="3741475" cy="2804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2"/>
          <p:cNvPicPr preferRelativeResize="0"/>
          <p:nvPr/>
        </p:nvPicPr>
        <p:blipFill rotWithShape="1">
          <a:blip r:embed="rId3">
            <a:alphaModFix/>
          </a:blip>
          <a:srcRect b="0" l="0" r="0" t="21259"/>
          <a:stretch/>
        </p:blipFill>
        <p:spPr>
          <a:xfrm>
            <a:off x="3908650" y="986175"/>
            <a:ext cx="4626875" cy="2272950"/>
          </a:xfrm>
          <a:prstGeom prst="rect">
            <a:avLst/>
          </a:prstGeom>
          <a:noFill/>
          <a:ln>
            <a:noFill/>
          </a:ln>
        </p:spPr>
      </p:pic>
      <p:sp>
        <p:nvSpPr>
          <p:cNvPr id="236" name="Google Shape;236;p42"/>
          <p:cNvSpPr txBox="1"/>
          <p:nvPr>
            <p:ph type="ctrTitle"/>
          </p:nvPr>
        </p:nvSpPr>
        <p:spPr>
          <a:xfrm>
            <a:off x="1782250" y="49700"/>
            <a:ext cx="5214300" cy="64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the Model for Ethnicity Categorization</a:t>
            </a:r>
            <a:endParaRPr/>
          </a:p>
        </p:txBody>
      </p:sp>
      <p:pic>
        <p:nvPicPr>
          <p:cNvPr id="237" name="Google Shape;237;p42"/>
          <p:cNvPicPr preferRelativeResize="0"/>
          <p:nvPr/>
        </p:nvPicPr>
        <p:blipFill>
          <a:blip r:embed="rId4">
            <a:alphaModFix/>
          </a:blip>
          <a:stretch>
            <a:fillRect/>
          </a:stretch>
        </p:blipFill>
        <p:spPr>
          <a:xfrm>
            <a:off x="7698375" y="120400"/>
            <a:ext cx="1259500" cy="1259500"/>
          </a:xfrm>
          <a:prstGeom prst="rect">
            <a:avLst/>
          </a:prstGeom>
          <a:noFill/>
          <a:ln>
            <a:noFill/>
          </a:ln>
        </p:spPr>
      </p:pic>
      <p:pic>
        <p:nvPicPr>
          <p:cNvPr id="238" name="Google Shape;238;p42"/>
          <p:cNvPicPr preferRelativeResize="0"/>
          <p:nvPr/>
        </p:nvPicPr>
        <p:blipFill>
          <a:blip r:embed="rId5">
            <a:alphaModFix/>
          </a:blip>
          <a:stretch>
            <a:fillRect/>
          </a:stretch>
        </p:blipFill>
        <p:spPr>
          <a:xfrm>
            <a:off x="443024" y="986175"/>
            <a:ext cx="3229200" cy="3760899"/>
          </a:xfrm>
          <a:prstGeom prst="rect">
            <a:avLst/>
          </a:prstGeom>
          <a:noFill/>
          <a:ln>
            <a:noFill/>
          </a:ln>
        </p:spPr>
      </p:pic>
      <p:pic>
        <p:nvPicPr>
          <p:cNvPr id="239" name="Google Shape;239;p42"/>
          <p:cNvPicPr preferRelativeResize="0"/>
          <p:nvPr/>
        </p:nvPicPr>
        <p:blipFill>
          <a:blip r:embed="rId6">
            <a:alphaModFix/>
          </a:blip>
          <a:stretch>
            <a:fillRect/>
          </a:stretch>
        </p:blipFill>
        <p:spPr>
          <a:xfrm>
            <a:off x="3908650" y="3444703"/>
            <a:ext cx="4626876" cy="13023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Predicting </a:t>
            </a:r>
            <a:r>
              <a:rPr lang="en"/>
              <a:t>Ethnicity</a:t>
            </a:r>
            <a:endParaRPr/>
          </a:p>
        </p:txBody>
      </p:sp>
      <p:pic>
        <p:nvPicPr>
          <p:cNvPr id="245" name="Google Shape;245;p43"/>
          <p:cNvPicPr preferRelativeResize="0"/>
          <p:nvPr/>
        </p:nvPicPr>
        <p:blipFill>
          <a:blip r:embed="rId3">
            <a:alphaModFix/>
          </a:blip>
          <a:stretch>
            <a:fillRect/>
          </a:stretch>
        </p:blipFill>
        <p:spPr>
          <a:xfrm>
            <a:off x="1927503" y="983725"/>
            <a:ext cx="5289000" cy="3789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ctrTitle"/>
          </p:nvPr>
        </p:nvSpPr>
        <p:spPr>
          <a:xfrm flipH="1">
            <a:off x="1147500" y="3085150"/>
            <a:ext cx="57414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Reflections</a:t>
            </a:r>
            <a:endParaRPr/>
          </a:p>
        </p:txBody>
      </p:sp>
      <p:sp>
        <p:nvSpPr>
          <p:cNvPr id="251" name="Google Shape;251;p44"/>
          <p:cNvSpPr txBox="1"/>
          <p:nvPr>
            <p:ph idx="2" type="title"/>
          </p:nvPr>
        </p:nvSpPr>
        <p:spPr>
          <a:xfrm flipH="1">
            <a:off x="1147575" y="2323850"/>
            <a:ext cx="50055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Stage 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 Accuracy of the Model on our Dataset</a:t>
            </a:r>
            <a:endParaRPr/>
          </a:p>
        </p:txBody>
      </p:sp>
      <p:pic>
        <p:nvPicPr>
          <p:cNvPr id="257" name="Google Shape;257;p45"/>
          <p:cNvPicPr preferRelativeResize="0"/>
          <p:nvPr/>
        </p:nvPicPr>
        <p:blipFill>
          <a:blip r:embed="rId3">
            <a:alphaModFix/>
          </a:blip>
          <a:stretch>
            <a:fillRect/>
          </a:stretch>
        </p:blipFill>
        <p:spPr>
          <a:xfrm>
            <a:off x="613900" y="1691800"/>
            <a:ext cx="2284640" cy="2479825"/>
          </a:xfrm>
          <a:prstGeom prst="rect">
            <a:avLst/>
          </a:prstGeom>
          <a:noFill/>
          <a:ln>
            <a:noFill/>
          </a:ln>
        </p:spPr>
      </p:pic>
      <p:pic>
        <p:nvPicPr>
          <p:cNvPr id="258" name="Google Shape;258;p45"/>
          <p:cNvPicPr preferRelativeResize="0"/>
          <p:nvPr/>
        </p:nvPicPr>
        <p:blipFill>
          <a:blip r:embed="rId4">
            <a:alphaModFix/>
          </a:blip>
          <a:stretch>
            <a:fillRect/>
          </a:stretch>
        </p:blipFill>
        <p:spPr>
          <a:xfrm>
            <a:off x="3446275" y="1691800"/>
            <a:ext cx="2172075" cy="2479824"/>
          </a:xfrm>
          <a:prstGeom prst="rect">
            <a:avLst/>
          </a:prstGeom>
          <a:noFill/>
          <a:ln>
            <a:noFill/>
          </a:ln>
        </p:spPr>
      </p:pic>
      <p:pic>
        <p:nvPicPr>
          <p:cNvPr id="259" name="Google Shape;259;p45"/>
          <p:cNvPicPr preferRelativeResize="0"/>
          <p:nvPr/>
        </p:nvPicPr>
        <p:blipFill>
          <a:blip r:embed="rId5">
            <a:alphaModFix/>
          </a:blip>
          <a:stretch>
            <a:fillRect/>
          </a:stretch>
        </p:blipFill>
        <p:spPr>
          <a:xfrm>
            <a:off x="6166075" y="1672850"/>
            <a:ext cx="2284651" cy="2517707"/>
          </a:xfrm>
          <a:prstGeom prst="rect">
            <a:avLst/>
          </a:prstGeom>
          <a:noFill/>
          <a:ln>
            <a:noFill/>
          </a:ln>
        </p:spPr>
      </p:pic>
      <p:cxnSp>
        <p:nvCxnSpPr>
          <p:cNvPr id="260" name="Google Shape;260;p45"/>
          <p:cNvCxnSpPr/>
          <p:nvPr/>
        </p:nvCxnSpPr>
        <p:spPr>
          <a:xfrm flipH="1" rot="10800000">
            <a:off x="3389088" y="4479350"/>
            <a:ext cx="2365800" cy="1770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45"/>
          <p:cNvCxnSpPr/>
          <p:nvPr/>
        </p:nvCxnSpPr>
        <p:spPr>
          <a:xfrm>
            <a:off x="525613" y="4497050"/>
            <a:ext cx="2461200" cy="33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45"/>
          <p:cNvCxnSpPr/>
          <p:nvPr/>
        </p:nvCxnSpPr>
        <p:spPr>
          <a:xfrm flipH="1" rot="10800000">
            <a:off x="6125488" y="4461650"/>
            <a:ext cx="2365800" cy="1770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45"/>
          <p:cNvSpPr txBox="1"/>
          <p:nvPr>
            <p:ph type="ctrTitle"/>
          </p:nvPr>
        </p:nvSpPr>
        <p:spPr>
          <a:xfrm>
            <a:off x="454975" y="4500350"/>
            <a:ext cx="26025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0 - 7899</a:t>
            </a:r>
            <a:endParaRPr/>
          </a:p>
        </p:txBody>
      </p:sp>
      <p:sp>
        <p:nvSpPr>
          <p:cNvPr id="264" name="Google Shape;264;p45"/>
          <p:cNvSpPr txBox="1"/>
          <p:nvPr>
            <p:ph type="ctrTitle"/>
          </p:nvPr>
        </p:nvSpPr>
        <p:spPr>
          <a:xfrm>
            <a:off x="3290238" y="4500350"/>
            <a:ext cx="26025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7900</a:t>
            </a:r>
            <a:r>
              <a:rPr lang="en"/>
              <a:t> - 15803</a:t>
            </a:r>
            <a:endParaRPr/>
          </a:p>
        </p:txBody>
      </p:sp>
      <p:sp>
        <p:nvSpPr>
          <p:cNvPr id="265" name="Google Shape;265;p45"/>
          <p:cNvSpPr txBox="1"/>
          <p:nvPr>
            <p:ph type="ctrTitle"/>
          </p:nvPr>
        </p:nvSpPr>
        <p:spPr>
          <a:xfrm>
            <a:off x="6007150" y="4500350"/>
            <a:ext cx="26025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15804</a:t>
            </a:r>
            <a:r>
              <a:rPr lang="en"/>
              <a:t> - 23704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txBox="1"/>
          <p:nvPr>
            <p:ph idx="2" type="title"/>
          </p:nvPr>
        </p:nvSpPr>
        <p:spPr>
          <a:xfrm>
            <a:off x="373325" y="1457650"/>
            <a:ext cx="27567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34.18%</a:t>
            </a:r>
            <a:endParaRPr/>
          </a:p>
        </p:txBody>
      </p:sp>
      <p:sp>
        <p:nvSpPr>
          <p:cNvPr id="271" name="Google Shape;271;p46"/>
          <p:cNvSpPr txBox="1"/>
          <p:nvPr>
            <p:ph idx="1" type="subTitle"/>
          </p:nvPr>
        </p:nvSpPr>
        <p:spPr>
          <a:xfrm flipH="1">
            <a:off x="3481574" y="1666450"/>
            <a:ext cx="45942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rPr>
              <a:t>Accuracy of Age Detection on Dataset</a:t>
            </a:r>
            <a:endParaRPr sz="2000">
              <a:solidFill>
                <a:schemeClr val="dk2"/>
              </a:solidFill>
            </a:endParaRPr>
          </a:p>
        </p:txBody>
      </p:sp>
      <p:sp>
        <p:nvSpPr>
          <p:cNvPr id="272" name="Google Shape;272;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 and Moving Forward</a:t>
            </a:r>
            <a:endParaRPr/>
          </a:p>
        </p:txBody>
      </p:sp>
      <p:sp>
        <p:nvSpPr>
          <p:cNvPr id="273" name="Google Shape;273;p46"/>
          <p:cNvSpPr txBox="1"/>
          <p:nvPr>
            <p:ph idx="3" type="title"/>
          </p:nvPr>
        </p:nvSpPr>
        <p:spPr>
          <a:xfrm>
            <a:off x="1220975" y="2479625"/>
            <a:ext cx="29949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66.62%</a:t>
            </a:r>
            <a:endParaRPr/>
          </a:p>
        </p:txBody>
      </p:sp>
      <p:sp>
        <p:nvSpPr>
          <p:cNvPr id="274" name="Google Shape;274;p46"/>
          <p:cNvSpPr txBox="1"/>
          <p:nvPr>
            <p:ph idx="4" type="subTitle"/>
          </p:nvPr>
        </p:nvSpPr>
        <p:spPr>
          <a:xfrm flipH="1">
            <a:off x="4567775" y="2688425"/>
            <a:ext cx="42675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Accuracy of Gender Detection on Dataset</a:t>
            </a:r>
            <a:endParaRPr sz="2000">
              <a:solidFill>
                <a:schemeClr val="dk2"/>
              </a:solidFill>
            </a:endParaRPr>
          </a:p>
        </p:txBody>
      </p:sp>
      <p:sp>
        <p:nvSpPr>
          <p:cNvPr id="275" name="Google Shape;275;p46"/>
          <p:cNvSpPr txBox="1"/>
          <p:nvPr>
            <p:ph idx="4" type="subTitle"/>
          </p:nvPr>
        </p:nvSpPr>
        <p:spPr>
          <a:xfrm flipH="1">
            <a:off x="3207275" y="3615300"/>
            <a:ext cx="5392800" cy="11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Moving </a:t>
            </a:r>
            <a:r>
              <a:rPr lang="en" sz="1800">
                <a:solidFill>
                  <a:schemeClr val="dk2"/>
                </a:solidFill>
              </a:rPr>
              <a:t>forward</a:t>
            </a:r>
            <a:r>
              <a:rPr lang="en" sz="1800">
                <a:solidFill>
                  <a:schemeClr val="dk2"/>
                </a:solidFill>
              </a:rPr>
              <a:t>, we intend to test Ethnicity Detection and implement facial recognition for specific people. We also want to research into ways in which we can improve the accuracy of face-oriented machine learning models </a:t>
            </a:r>
            <a:endParaRPr sz="1800">
              <a:solidFill>
                <a:schemeClr val="dk2"/>
              </a:solidFill>
            </a:endParaRPr>
          </a:p>
        </p:txBody>
      </p:sp>
      <p:cxnSp>
        <p:nvCxnSpPr>
          <p:cNvPr id="276" name="Google Shape;276;p46"/>
          <p:cNvCxnSpPr/>
          <p:nvPr/>
        </p:nvCxnSpPr>
        <p:spPr>
          <a:xfrm flipH="1" rot="10800000">
            <a:off x="3028425" y="3605400"/>
            <a:ext cx="5547300" cy="990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46"/>
          <p:cNvCxnSpPr/>
          <p:nvPr/>
        </p:nvCxnSpPr>
        <p:spPr>
          <a:xfrm flipH="1" rot="10800000">
            <a:off x="3130025" y="4901850"/>
            <a:ext cx="5547300" cy="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1"/>
          <p:cNvSpPr txBox="1"/>
          <p:nvPr>
            <p:ph idx="1" type="body"/>
          </p:nvPr>
        </p:nvSpPr>
        <p:spPr>
          <a:xfrm>
            <a:off x="489650" y="1299050"/>
            <a:ext cx="4452900" cy="351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chemeClr val="dk1"/>
                </a:solidFill>
              </a:rPr>
              <a:t>Age, Gender, and Ethnicity CSV on Kaggle</a:t>
            </a:r>
            <a:endParaRPr sz="1800">
              <a:solidFill>
                <a:schemeClr val="dk1"/>
              </a:solidFill>
            </a:endParaRPr>
          </a:p>
          <a:p>
            <a:pPr indent="-342900" lvl="0" marL="457200" rtl="0" algn="l">
              <a:spcBef>
                <a:spcPts val="1600"/>
              </a:spcBef>
              <a:spcAft>
                <a:spcPts val="0"/>
              </a:spcAft>
              <a:buSzPts val="1800"/>
              <a:buChar char="●"/>
            </a:pPr>
            <a:r>
              <a:rPr lang="en" sz="1800">
                <a:solidFill>
                  <a:schemeClr val="dk1"/>
                </a:solidFill>
              </a:rPr>
              <a:t>23705 entries</a:t>
            </a:r>
            <a:endParaRPr sz="1100">
              <a:solidFill>
                <a:schemeClr val="dk1"/>
              </a:solidFill>
              <a:latin typeface="Arial"/>
              <a:ea typeface="Arial"/>
              <a:cs typeface="Arial"/>
              <a:sym typeface="Arial"/>
            </a:endParaRPr>
          </a:p>
          <a:p>
            <a:pPr indent="-342900" lvl="1" marL="914400" rtl="0" algn="l">
              <a:spcBef>
                <a:spcPts val="1600"/>
              </a:spcBef>
              <a:spcAft>
                <a:spcPts val="0"/>
              </a:spcAft>
              <a:buSzPts val="1800"/>
              <a:buChar char="○"/>
            </a:pPr>
            <a:r>
              <a:rPr lang="en" sz="1800"/>
              <a:t>Age</a:t>
            </a:r>
            <a:endParaRPr sz="1800"/>
          </a:p>
          <a:p>
            <a:pPr indent="-304800" lvl="2" marL="1371600" rtl="0" algn="l">
              <a:spcBef>
                <a:spcPts val="0"/>
              </a:spcBef>
              <a:spcAft>
                <a:spcPts val="0"/>
              </a:spcAft>
              <a:buSzPts val="1200"/>
              <a:buChar char="■"/>
            </a:pPr>
            <a:r>
              <a:rPr lang="en"/>
              <a:t>Actual Numeric Value of Age</a:t>
            </a:r>
            <a:endParaRPr/>
          </a:p>
          <a:p>
            <a:pPr indent="-342900" lvl="1" marL="914400" rtl="0" algn="l">
              <a:spcBef>
                <a:spcPts val="0"/>
              </a:spcBef>
              <a:spcAft>
                <a:spcPts val="0"/>
              </a:spcAft>
              <a:buSzPts val="1800"/>
              <a:buChar char="○"/>
            </a:pPr>
            <a:r>
              <a:rPr lang="en" sz="1800"/>
              <a:t>Ethnicity</a:t>
            </a:r>
            <a:endParaRPr sz="1800"/>
          </a:p>
          <a:p>
            <a:pPr indent="-304800" lvl="2" marL="1371600" rtl="0" algn="l">
              <a:spcBef>
                <a:spcPts val="0"/>
              </a:spcBef>
              <a:spcAft>
                <a:spcPts val="0"/>
              </a:spcAft>
              <a:buClr>
                <a:schemeClr val="hlink"/>
              </a:buClr>
              <a:buSzPts val="1200"/>
              <a:buChar char="■"/>
            </a:pPr>
            <a:r>
              <a:rPr lang="en">
                <a:solidFill>
                  <a:schemeClr val="dk1"/>
                </a:solidFill>
              </a:rPr>
              <a:t>0 - White</a:t>
            </a:r>
            <a:endParaRPr>
              <a:solidFill>
                <a:schemeClr val="dk1"/>
              </a:solidFill>
            </a:endParaRPr>
          </a:p>
          <a:p>
            <a:pPr indent="-304800" lvl="2" marL="1371600" rtl="0" algn="l">
              <a:spcBef>
                <a:spcPts val="0"/>
              </a:spcBef>
              <a:spcAft>
                <a:spcPts val="0"/>
              </a:spcAft>
              <a:buClr>
                <a:schemeClr val="hlink"/>
              </a:buClr>
              <a:buSzPts val="1200"/>
              <a:buChar char="■"/>
            </a:pPr>
            <a:r>
              <a:rPr lang="en">
                <a:solidFill>
                  <a:schemeClr val="dk1"/>
                </a:solidFill>
              </a:rPr>
              <a:t>1 - Black</a:t>
            </a:r>
            <a:endParaRPr>
              <a:solidFill>
                <a:schemeClr val="dk1"/>
              </a:solidFill>
            </a:endParaRPr>
          </a:p>
          <a:p>
            <a:pPr indent="-304800" lvl="2" marL="1371600" rtl="0" algn="l">
              <a:spcBef>
                <a:spcPts val="0"/>
              </a:spcBef>
              <a:spcAft>
                <a:spcPts val="0"/>
              </a:spcAft>
              <a:buClr>
                <a:schemeClr val="hlink"/>
              </a:buClr>
              <a:buSzPts val="1200"/>
              <a:buChar char="■"/>
            </a:pPr>
            <a:r>
              <a:rPr lang="en">
                <a:solidFill>
                  <a:schemeClr val="dk1"/>
                </a:solidFill>
              </a:rPr>
              <a:t>2 - Asian</a:t>
            </a:r>
            <a:endParaRPr>
              <a:solidFill>
                <a:schemeClr val="dk1"/>
              </a:solidFill>
            </a:endParaRPr>
          </a:p>
          <a:p>
            <a:pPr indent="-304800" lvl="2" marL="1371600" rtl="0" algn="l">
              <a:spcBef>
                <a:spcPts val="0"/>
              </a:spcBef>
              <a:spcAft>
                <a:spcPts val="0"/>
              </a:spcAft>
              <a:buClr>
                <a:schemeClr val="hlink"/>
              </a:buClr>
              <a:buSzPts val="1200"/>
              <a:buChar char="■"/>
            </a:pPr>
            <a:r>
              <a:rPr lang="en">
                <a:solidFill>
                  <a:schemeClr val="dk1"/>
                </a:solidFill>
              </a:rPr>
              <a:t>3 - Indian</a:t>
            </a:r>
            <a:endParaRPr>
              <a:solidFill>
                <a:schemeClr val="dk1"/>
              </a:solidFill>
            </a:endParaRPr>
          </a:p>
          <a:p>
            <a:pPr indent="-304800" lvl="2" marL="1371600" rtl="0" algn="l">
              <a:spcBef>
                <a:spcPts val="0"/>
              </a:spcBef>
              <a:spcAft>
                <a:spcPts val="0"/>
              </a:spcAft>
              <a:buClr>
                <a:schemeClr val="hlink"/>
              </a:buClr>
              <a:buSzPts val="1200"/>
              <a:buChar char="■"/>
            </a:pPr>
            <a:r>
              <a:rPr lang="en">
                <a:solidFill>
                  <a:schemeClr val="dk1"/>
                </a:solidFill>
              </a:rPr>
              <a:t>4 - Hispanic</a:t>
            </a:r>
            <a:endParaRPr/>
          </a:p>
        </p:txBody>
      </p:sp>
      <p:sp>
        <p:nvSpPr>
          <p:cNvPr id="154" name="Google Shape;154;p3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Explored Dataset</a:t>
            </a:r>
            <a:endParaRPr/>
          </a:p>
        </p:txBody>
      </p:sp>
      <p:pic>
        <p:nvPicPr>
          <p:cNvPr id="155" name="Google Shape;155;p31"/>
          <p:cNvPicPr preferRelativeResize="0"/>
          <p:nvPr/>
        </p:nvPicPr>
        <p:blipFill rotWithShape="1">
          <a:blip r:embed="rId3">
            <a:alphaModFix/>
          </a:blip>
          <a:srcRect b="11351" l="11799" r="11081" t="11529"/>
          <a:stretch/>
        </p:blipFill>
        <p:spPr>
          <a:xfrm>
            <a:off x="6705475" y="504550"/>
            <a:ext cx="2203625" cy="2203625"/>
          </a:xfrm>
          <a:prstGeom prst="rect">
            <a:avLst/>
          </a:prstGeom>
          <a:noFill/>
          <a:ln>
            <a:noFill/>
          </a:ln>
        </p:spPr>
      </p:pic>
      <p:sp>
        <p:nvSpPr>
          <p:cNvPr id="156" name="Google Shape;156;p31"/>
          <p:cNvSpPr txBox="1"/>
          <p:nvPr/>
        </p:nvSpPr>
        <p:spPr>
          <a:xfrm>
            <a:off x="3880025" y="2304900"/>
            <a:ext cx="3000000" cy="1962600"/>
          </a:xfrm>
          <a:prstGeom prst="rect">
            <a:avLst/>
          </a:prstGeom>
          <a:noFill/>
          <a:ln>
            <a:noFill/>
          </a:ln>
        </p:spPr>
        <p:txBody>
          <a:bodyPr anchorCtr="0" anchor="t" bIns="91425" lIns="91425" spcFirstLastPara="1" rIns="91425" wrap="square" tIns="91425">
            <a:spAutoFit/>
          </a:bodyPr>
          <a:lstStyle/>
          <a:p>
            <a:pPr indent="-342900" lvl="1" marL="914400" rtl="0" algn="l">
              <a:lnSpc>
                <a:spcPct val="115000"/>
              </a:lnSpc>
              <a:spcBef>
                <a:spcPts val="0"/>
              </a:spcBef>
              <a:spcAft>
                <a:spcPts val="0"/>
              </a:spcAft>
              <a:buClr>
                <a:schemeClr val="hlink"/>
              </a:buClr>
              <a:buSzPts val="1800"/>
              <a:buFont typeface="Nunito Light"/>
              <a:buChar char="○"/>
            </a:pPr>
            <a:r>
              <a:rPr lang="en" sz="1800">
                <a:solidFill>
                  <a:schemeClr val="dk1"/>
                </a:solidFill>
                <a:latin typeface="Roboto Condensed Light"/>
                <a:ea typeface="Roboto Condensed Light"/>
                <a:cs typeface="Roboto Condensed Light"/>
                <a:sym typeface="Roboto Condensed Light"/>
              </a:rPr>
              <a:t>Gender</a:t>
            </a:r>
            <a:endParaRPr sz="1800">
              <a:solidFill>
                <a:schemeClr val="dk1"/>
              </a:solidFill>
              <a:latin typeface="Roboto Condensed Light"/>
              <a:ea typeface="Roboto Condensed Light"/>
              <a:cs typeface="Roboto Condensed Light"/>
              <a:sym typeface="Roboto Condensed Light"/>
            </a:endParaRPr>
          </a:p>
          <a:p>
            <a:pPr indent="-304800" lvl="2" marL="1371600" rtl="0" algn="l">
              <a:lnSpc>
                <a:spcPct val="115000"/>
              </a:lnSpc>
              <a:spcBef>
                <a:spcPts val="0"/>
              </a:spcBef>
              <a:spcAft>
                <a:spcPts val="0"/>
              </a:spcAft>
              <a:buClr>
                <a:schemeClr val="hlink"/>
              </a:buClr>
              <a:buSzPts val="1200"/>
              <a:buFont typeface="Nunito Light"/>
              <a:buChar char="■"/>
            </a:pPr>
            <a:r>
              <a:rPr lang="en" sz="1200">
                <a:solidFill>
                  <a:schemeClr val="dk1"/>
                </a:solidFill>
                <a:latin typeface="Roboto Condensed Light"/>
                <a:ea typeface="Roboto Condensed Light"/>
                <a:cs typeface="Roboto Condensed Light"/>
                <a:sym typeface="Roboto Condensed Light"/>
              </a:rPr>
              <a:t>0 - Male</a:t>
            </a:r>
            <a:endParaRPr sz="1200">
              <a:solidFill>
                <a:schemeClr val="dk1"/>
              </a:solidFill>
              <a:latin typeface="Roboto Condensed Light"/>
              <a:ea typeface="Roboto Condensed Light"/>
              <a:cs typeface="Roboto Condensed Light"/>
              <a:sym typeface="Roboto Condensed Light"/>
            </a:endParaRPr>
          </a:p>
          <a:p>
            <a:pPr indent="-304800" lvl="2" marL="1371600" rtl="0" algn="l">
              <a:lnSpc>
                <a:spcPct val="115000"/>
              </a:lnSpc>
              <a:spcBef>
                <a:spcPts val="0"/>
              </a:spcBef>
              <a:spcAft>
                <a:spcPts val="0"/>
              </a:spcAft>
              <a:buClr>
                <a:schemeClr val="hlink"/>
              </a:buClr>
              <a:buSzPts val="1200"/>
              <a:buFont typeface="Nunito Light"/>
              <a:buChar char="■"/>
            </a:pPr>
            <a:r>
              <a:rPr lang="en" sz="1200">
                <a:solidFill>
                  <a:schemeClr val="dk1"/>
                </a:solidFill>
                <a:latin typeface="Roboto Condensed Light"/>
                <a:ea typeface="Roboto Condensed Light"/>
                <a:cs typeface="Roboto Condensed Light"/>
                <a:sym typeface="Roboto Condensed Light"/>
              </a:rPr>
              <a:t>1 - Female</a:t>
            </a:r>
            <a:endParaRPr sz="1200">
              <a:solidFill>
                <a:schemeClr val="dk1"/>
              </a:solidFill>
              <a:latin typeface="Roboto Condensed Light"/>
              <a:ea typeface="Roboto Condensed Light"/>
              <a:cs typeface="Roboto Condensed Light"/>
              <a:sym typeface="Roboto Condensed Light"/>
            </a:endParaRPr>
          </a:p>
          <a:p>
            <a:pPr indent="-342900" lvl="1" marL="914400" rtl="0" algn="l">
              <a:lnSpc>
                <a:spcPct val="115000"/>
              </a:lnSpc>
              <a:spcBef>
                <a:spcPts val="0"/>
              </a:spcBef>
              <a:spcAft>
                <a:spcPts val="0"/>
              </a:spcAft>
              <a:buClr>
                <a:schemeClr val="hlink"/>
              </a:buClr>
              <a:buSzPts val="1800"/>
              <a:buFont typeface="Nunito Light"/>
              <a:buChar char="○"/>
            </a:pPr>
            <a:r>
              <a:rPr lang="en" sz="1800">
                <a:solidFill>
                  <a:schemeClr val="dk1"/>
                </a:solidFill>
                <a:latin typeface="Roboto Condensed Light"/>
                <a:ea typeface="Roboto Condensed Light"/>
                <a:cs typeface="Roboto Condensed Light"/>
                <a:sym typeface="Roboto Condensed Light"/>
              </a:rPr>
              <a:t>Image Name</a:t>
            </a:r>
            <a:endParaRPr sz="1800">
              <a:solidFill>
                <a:schemeClr val="dk1"/>
              </a:solidFill>
              <a:latin typeface="Roboto Condensed Light"/>
              <a:ea typeface="Roboto Condensed Light"/>
              <a:cs typeface="Roboto Condensed Light"/>
              <a:sym typeface="Roboto Condensed Light"/>
            </a:endParaRPr>
          </a:p>
          <a:p>
            <a:pPr indent="-304800" lvl="2" marL="1371600" rtl="0" algn="l">
              <a:lnSpc>
                <a:spcPct val="115000"/>
              </a:lnSpc>
              <a:spcBef>
                <a:spcPts val="0"/>
              </a:spcBef>
              <a:spcAft>
                <a:spcPts val="0"/>
              </a:spcAft>
              <a:buClr>
                <a:schemeClr val="hlink"/>
              </a:buClr>
              <a:buSzPts val="1200"/>
              <a:buFont typeface="Nunito Light"/>
              <a:buChar char="■"/>
            </a:pPr>
            <a:r>
              <a:rPr lang="en" sz="1200">
                <a:solidFill>
                  <a:schemeClr val="dk1"/>
                </a:solidFill>
                <a:latin typeface="Roboto Condensed Light"/>
                <a:ea typeface="Roboto Condensed Light"/>
                <a:cs typeface="Roboto Condensed Light"/>
                <a:sym typeface="Roboto Condensed Light"/>
              </a:rPr>
              <a:t>x.jpg</a:t>
            </a:r>
            <a:endParaRPr sz="1200">
              <a:solidFill>
                <a:schemeClr val="dk1"/>
              </a:solidFill>
              <a:latin typeface="Roboto Condensed Light"/>
              <a:ea typeface="Roboto Condensed Light"/>
              <a:cs typeface="Roboto Condensed Light"/>
              <a:sym typeface="Roboto Condensed Light"/>
            </a:endParaRPr>
          </a:p>
          <a:p>
            <a:pPr indent="-342900" lvl="1" marL="914400" rtl="0" algn="l">
              <a:lnSpc>
                <a:spcPct val="115000"/>
              </a:lnSpc>
              <a:spcBef>
                <a:spcPts val="0"/>
              </a:spcBef>
              <a:spcAft>
                <a:spcPts val="0"/>
              </a:spcAft>
              <a:buClr>
                <a:schemeClr val="hlink"/>
              </a:buClr>
              <a:buSzPts val="1800"/>
              <a:buFont typeface="Nunito Light"/>
              <a:buChar char="○"/>
            </a:pPr>
            <a:r>
              <a:rPr lang="en" sz="1800">
                <a:solidFill>
                  <a:schemeClr val="dk1"/>
                </a:solidFill>
                <a:latin typeface="Roboto Condensed Light"/>
                <a:ea typeface="Roboto Condensed Light"/>
                <a:cs typeface="Roboto Condensed Light"/>
                <a:sym typeface="Roboto Condensed Light"/>
              </a:rPr>
              <a:t>Pixels</a:t>
            </a:r>
            <a:endParaRPr sz="1800">
              <a:solidFill>
                <a:schemeClr val="dk1"/>
              </a:solidFill>
              <a:latin typeface="Roboto Condensed Light"/>
              <a:ea typeface="Roboto Condensed Light"/>
              <a:cs typeface="Roboto Condensed Light"/>
              <a:sym typeface="Roboto Condensed Light"/>
            </a:endParaRPr>
          </a:p>
          <a:p>
            <a:pPr indent="-304800" lvl="2" marL="1371600" rtl="0" algn="l">
              <a:lnSpc>
                <a:spcPct val="115000"/>
              </a:lnSpc>
              <a:spcBef>
                <a:spcPts val="0"/>
              </a:spcBef>
              <a:spcAft>
                <a:spcPts val="0"/>
              </a:spcAft>
              <a:buClr>
                <a:schemeClr val="hlink"/>
              </a:buClr>
              <a:buSzPts val="1200"/>
              <a:buFont typeface="Nunito Light"/>
              <a:buChar char="■"/>
            </a:pPr>
            <a:r>
              <a:rPr lang="en" sz="1200">
                <a:solidFill>
                  <a:schemeClr val="dk1"/>
                </a:solidFill>
                <a:latin typeface="Roboto Condensed Light"/>
                <a:ea typeface="Roboto Condensed Light"/>
                <a:cs typeface="Roboto Condensed Light"/>
                <a:sym typeface="Roboto Condensed Light"/>
              </a:rPr>
              <a:t>48 * 48 grayscale matrix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Motivating Factors</a:t>
            </a:r>
            <a:endParaRPr/>
          </a:p>
        </p:txBody>
      </p:sp>
      <p:sp>
        <p:nvSpPr>
          <p:cNvPr id="162" name="Google Shape;162;p32"/>
          <p:cNvSpPr txBox="1"/>
          <p:nvPr>
            <p:ph idx="7" type="ctrTitle"/>
          </p:nvPr>
        </p:nvSpPr>
        <p:spPr>
          <a:xfrm>
            <a:off x="5056222" y="2937211"/>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Computer Vision</a:t>
            </a:r>
            <a:endParaRPr/>
          </a:p>
        </p:txBody>
      </p:sp>
      <p:sp>
        <p:nvSpPr>
          <p:cNvPr id="163" name="Google Shape;163;p32"/>
          <p:cNvSpPr txBox="1"/>
          <p:nvPr>
            <p:ph idx="2" type="ctrTitle"/>
          </p:nvPr>
        </p:nvSpPr>
        <p:spPr>
          <a:xfrm>
            <a:off x="2294685" y="113429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Face ID</a:t>
            </a:r>
            <a:endParaRPr/>
          </a:p>
        </p:txBody>
      </p:sp>
      <p:sp>
        <p:nvSpPr>
          <p:cNvPr id="164" name="Google Shape;164;p32"/>
          <p:cNvSpPr txBox="1"/>
          <p:nvPr>
            <p:ph idx="3" type="ctrTitle"/>
          </p:nvPr>
        </p:nvSpPr>
        <p:spPr>
          <a:xfrm>
            <a:off x="2294685" y="3110448"/>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Facial Recognition Systems</a:t>
            </a:r>
            <a:endParaRPr/>
          </a:p>
        </p:txBody>
      </p:sp>
      <p:sp>
        <p:nvSpPr>
          <p:cNvPr id="165" name="Google Shape;165;p32"/>
          <p:cNvSpPr txBox="1"/>
          <p:nvPr>
            <p:ph idx="5" type="ctrTitle"/>
          </p:nvPr>
        </p:nvSpPr>
        <p:spPr>
          <a:xfrm>
            <a:off x="5056222" y="113429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Airports</a:t>
            </a:r>
            <a:endParaRPr/>
          </a:p>
        </p:txBody>
      </p:sp>
      <p:pic>
        <p:nvPicPr>
          <p:cNvPr id="166" name="Google Shape;166;p32"/>
          <p:cNvPicPr preferRelativeResize="0"/>
          <p:nvPr/>
        </p:nvPicPr>
        <p:blipFill>
          <a:blip r:embed="rId3">
            <a:alphaModFix/>
          </a:blip>
          <a:stretch>
            <a:fillRect/>
          </a:stretch>
        </p:blipFill>
        <p:spPr>
          <a:xfrm>
            <a:off x="2294675" y="1657350"/>
            <a:ext cx="1003200" cy="1003200"/>
          </a:xfrm>
          <a:prstGeom prst="rect">
            <a:avLst/>
          </a:prstGeom>
          <a:noFill/>
          <a:ln>
            <a:noFill/>
          </a:ln>
        </p:spPr>
      </p:pic>
      <p:pic>
        <p:nvPicPr>
          <p:cNvPr id="167" name="Google Shape;167;p32"/>
          <p:cNvPicPr preferRelativeResize="0"/>
          <p:nvPr/>
        </p:nvPicPr>
        <p:blipFill>
          <a:blip r:embed="rId4">
            <a:alphaModFix/>
          </a:blip>
          <a:stretch>
            <a:fillRect/>
          </a:stretch>
        </p:blipFill>
        <p:spPr>
          <a:xfrm>
            <a:off x="5521625" y="1539288"/>
            <a:ext cx="1327675" cy="1327675"/>
          </a:xfrm>
          <a:prstGeom prst="rect">
            <a:avLst/>
          </a:prstGeom>
          <a:noFill/>
          <a:ln>
            <a:noFill/>
          </a:ln>
        </p:spPr>
      </p:pic>
      <p:pic>
        <p:nvPicPr>
          <p:cNvPr id="168" name="Google Shape;168;p32"/>
          <p:cNvPicPr preferRelativeResize="0"/>
          <p:nvPr/>
        </p:nvPicPr>
        <p:blipFill>
          <a:blip r:embed="rId5">
            <a:alphaModFix/>
          </a:blip>
          <a:stretch>
            <a:fillRect/>
          </a:stretch>
        </p:blipFill>
        <p:spPr>
          <a:xfrm>
            <a:off x="2367950" y="3596475"/>
            <a:ext cx="1201147" cy="1069300"/>
          </a:xfrm>
          <a:prstGeom prst="rect">
            <a:avLst/>
          </a:prstGeom>
          <a:noFill/>
          <a:ln>
            <a:noFill/>
          </a:ln>
        </p:spPr>
      </p:pic>
      <p:pic>
        <p:nvPicPr>
          <p:cNvPr id="169" name="Google Shape;169;p32"/>
          <p:cNvPicPr preferRelativeResize="0"/>
          <p:nvPr/>
        </p:nvPicPr>
        <p:blipFill>
          <a:blip r:embed="rId6">
            <a:alphaModFix/>
          </a:blip>
          <a:stretch>
            <a:fillRect/>
          </a:stretch>
        </p:blipFill>
        <p:spPr>
          <a:xfrm>
            <a:off x="5189275" y="3271975"/>
            <a:ext cx="1660051" cy="1660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Exploring Data</a:t>
            </a:r>
            <a:endParaRPr/>
          </a:p>
        </p:txBody>
      </p:sp>
      <p:sp>
        <p:nvSpPr>
          <p:cNvPr id="175" name="Google Shape;175;p33"/>
          <p:cNvSpPr txBox="1"/>
          <p:nvPr>
            <p:ph idx="2" type="title"/>
          </p:nvPr>
        </p:nvSpPr>
        <p:spPr>
          <a:xfrm flipH="1">
            <a:off x="1147575" y="2323850"/>
            <a:ext cx="50055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Stage 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type="ctrTitle"/>
          </p:nvPr>
        </p:nvSpPr>
        <p:spPr>
          <a:xfrm>
            <a:off x="1831950" y="249875"/>
            <a:ext cx="54801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Libraries and Reconstructing Faces</a:t>
            </a:r>
            <a:endParaRPr/>
          </a:p>
        </p:txBody>
      </p:sp>
      <p:pic>
        <p:nvPicPr>
          <p:cNvPr id="181" name="Google Shape;181;p34"/>
          <p:cNvPicPr preferRelativeResize="0"/>
          <p:nvPr/>
        </p:nvPicPr>
        <p:blipFill rotWithShape="1">
          <a:blip r:embed="rId3">
            <a:alphaModFix/>
          </a:blip>
          <a:srcRect b="0" l="0" r="49448" t="0"/>
          <a:stretch/>
        </p:blipFill>
        <p:spPr>
          <a:xfrm>
            <a:off x="2433350" y="957175"/>
            <a:ext cx="4277279" cy="3908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Variables</a:t>
            </a:r>
            <a:endParaRPr/>
          </a:p>
        </p:txBody>
      </p:sp>
      <p:pic>
        <p:nvPicPr>
          <p:cNvPr id="187" name="Google Shape;187;p35"/>
          <p:cNvPicPr preferRelativeResize="0"/>
          <p:nvPr/>
        </p:nvPicPr>
        <p:blipFill rotWithShape="1">
          <a:blip r:embed="rId3">
            <a:alphaModFix/>
          </a:blip>
          <a:srcRect b="0" l="0" r="0" t="49758"/>
          <a:stretch/>
        </p:blipFill>
        <p:spPr>
          <a:xfrm>
            <a:off x="5344300" y="3274525"/>
            <a:ext cx="3243650" cy="1715531"/>
          </a:xfrm>
          <a:prstGeom prst="rect">
            <a:avLst/>
          </a:prstGeom>
          <a:noFill/>
          <a:ln>
            <a:noFill/>
          </a:ln>
        </p:spPr>
      </p:pic>
      <p:pic>
        <p:nvPicPr>
          <p:cNvPr id="188" name="Google Shape;188;p35"/>
          <p:cNvPicPr preferRelativeResize="0"/>
          <p:nvPr/>
        </p:nvPicPr>
        <p:blipFill>
          <a:blip r:embed="rId4">
            <a:alphaModFix/>
          </a:blip>
          <a:stretch>
            <a:fillRect/>
          </a:stretch>
        </p:blipFill>
        <p:spPr>
          <a:xfrm>
            <a:off x="5344300" y="967475"/>
            <a:ext cx="3243651" cy="2203901"/>
          </a:xfrm>
          <a:prstGeom prst="rect">
            <a:avLst/>
          </a:prstGeom>
          <a:noFill/>
          <a:ln>
            <a:noFill/>
          </a:ln>
        </p:spPr>
      </p:pic>
      <p:pic>
        <p:nvPicPr>
          <p:cNvPr id="189" name="Google Shape;189;p35"/>
          <p:cNvPicPr preferRelativeResize="0"/>
          <p:nvPr/>
        </p:nvPicPr>
        <p:blipFill>
          <a:blip r:embed="rId5">
            <a:alphaModFix/>
          </a:blip>
          <a:stretch>
            <a:fillRect/>
          </a:stretch>
        </p:blipFill>
        <p:spPr>
          <a:xfrm>
            <a:off x="121500" y="1498737"/>
            <a:ext cx="5109898" cy="2619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Relationships between </a:t>
            </a:r>
            <a:endParaRPr/>
          </a:p>
          <a:p>
            <a:pPr indent="0" lvl="0" marL="0" rtl="0" algn="ctr">
              <a:spcBef>
                <a:spcPts val="0"/>
              </a:spcBef>
              <a:spcAft>
                <a:spcPts val="0"/>
              </a:spcAft>
              <a:buNone/>
            </a:pPr>
            <a:r>
              <a:rPr lang="en"/>
              <a:t>Feature Variables #1</a:t>
            </a:r>
            <a:endParaRPr/>
          </a:p>
        </p:txBody>
      </p:sp>
      <p:pic>
        <p:nvPicPr>
          <p:cNvPr id="195" name="Google Shape;195;p36"/>
          <p:cNvPicPr preferRelativeResize="0"/>
          <p:nvPr/>
        </p:nvPicPr>
        <p:blipFill>
          <a:blip r:embed="rId3">
            <a:alphaModFix/>
          </a:blip>
          <a:stretch>
            <a:fillRect/>
          </a:stretch>
        </p:blipFill>
        <p:spPr>
          <a:xfrm>
            <a:off x="1893663" y="1299050"/>
            <a:ext cx="5356673" cy="36551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ctrTitle"/>
          </p:nvPr>
        </p:nvSpPr>
        <p:spPr>
          <a:xfrm>
            <a:off x="49550" y="1779450"/>
            <a:ext cx="23187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Relationships between </a:t>
            </a:r>
            <a:endParaRPr/>
          </a:p>
          <a:p>
            <a:pPr indent="0" lvl="0" marL="0" rtl="0" algn="ctr">
              <a:spcBef>
                <a:spcPts val="0"/>
              </a:spcBef>
              <a:spcAft>
                <a:spcPts val="0"/>
              </a:spcAft>
              <a:buNone/>
            </a:pPr>
            <a:r>
              <a:rPr lang="en"/>
              <a:t>Feature Variables #2</a:t>
            </a:r>
            <a:endParaRPr/>
          </a:p>
        </p:txBody>
      </p:sp>
      <p:pic>
        <p:nvPicPr>
          <p:cNvPr id="201" name="Google Shape;201;p37"/>
          <p:cNvPicPr preferRelativeResize="0"/>
          <p:nvPr/>
        </p:nvPicPr>
        <p:blipFill>
          <a:blip r:embed="rId3">
            <a:alphaModFix/>
          </a:blip>
          <a:stretch>
            <a:fillRect/>
          </a:stretch>
        </p:blipFill>
        <p:spPr>
          <a:xfrm>
            <a:off x="2821325" y="229812"/>
            <a:ext cx="5746025" cy="4683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Preprocessing Data</a:t>
            </a:r>
            <a:endParaRPr/>
          </a:p>
        </p:txBody>
      </p:sp>
      <p:sp>
        <p:nvSpPr>
          <p:cNvPr id="207" name="Google Shape;207;p38"/>
          <p:cNvSpPr txBox="1"/>
          <p:nvPr>
            <p:ph idx="2" type="title"/>
          </p:nvPr>
        </p:nvSpPr>
        <p:spPr>
          <a:xfrm flipH="1">
            <a:off x="1147575" y="2323850"/>
            <a:ext cx="50055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Stage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